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301" r:id="rId2"/>
    <p:sldId id="265" r:id="rId3"/>
    <p:sldId id="581" r:id="rId4"/>
    <p:sldId id="582" r:id="rId5"/>
    <p:sldId id="588" r:id="rId6"/>
    <p:sldId id="589" r:id="rId7"/>
    <p:sldId id="591" r:id="rId8"/>
    <p:sldId id="590" r:id="rId9"/>
    <p:sldId id="592" r:id="rId10"/>
    <p:sldId id="586" r:id="rId11"/>
    <p:sldId id="593" r:id="rId12"/>
    <p:sldId id="594" r:id="rId13"/>
    <p:sldId id="595" r:id="rId14"/>
    <p:sldId id="602" r:id="rId15"/>
    <p:sldId id="601" r:id="rId16"/>
    <p:sldId id="596" r:id="rId17"/>
    <p:sldId id="597" r:id="rId18"/>
    <p:sldId id="598" r:id="rId19"/>
    <p:sldId id="608" r:id="rId20"/>
    <p:sldId id="604" r:id="rId21"/>
    <p:sldId id="599" r:id="rId22"/>
    <p:sldId id="600" r:id="rId23"/>
    <p:sldId id="606" r:id="rId24"/>
    <p:sldId id="607" r:id="rId25"/>
    <p:sldId id="579" r:id="rId26"/>
    <p:sldId id="611" r:id="rId27"/>
    <p:sldId id="610" r:id="rId28"/>
    <p:sldId id="563" r:id="rId29"/>
    <p:sldId id="614" r:id="rId30"/>
    <p:sldId id="576" r:id="rId31"/>
    <p:sldId id="609" r:id="rId32"/>
    <p:sldId id="603" r:id="rId33"/>
    <p:sldId id="613" r:id="rId34"/>
  </p:sldIdLst>
  <p:sldSz cx="12192000" cy="6858000"/>
  <p:notesSz cx="6858000" cy="9144000"/>
  <p:embeddedFontLst>
    <p:embeddedFont>
      <p:font typeface="Cambria Math" panose="02040503050406030204" pitchFamily="18" charset="0"/>
      <p:regular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Lato Light" panose="020F0302020204030204" pitchFamily="34" charset="0"/>
      <p:regular r:id="rId41"/>
      <p:bold r:id="rId42"/>
      <p:italic r:id="rId43"/>
      <p:boldItalic r:id="rId44"/>
    </p:embeddedFont>
    <p:embeddedFont>
      <p:font typeface="Roboto Slab" pitchFamily="2" charset="0"/>
      <p:regular r:id="rId45"/>
      <p:bold r:id="rId46"/>
    </p:embeddedFont>
  </p:embeddedFontLst>
  <p:custDataLst>
    <p:tags r:id="rId4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47" autoAdjust="0"/>
    <p:restoredTop sz="94658"/>
  </p:normalViewPr>
  <p:slideViewPr>
    <p:cSldViewPr snapToGrid="0">
      <p:cViewPr varScale="1">
        <p:scale>
          <a:sx n="86" d="100"/>
          <a:sy n="86" d="100"/>
        </p:scale>
        <p:origin x="2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gs" Target="tags/tag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2353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036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428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758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B5C1FCA-97FD-8C1F-25BF-B76720BD3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55A3D0C-7F3C-118D-439F-E3A087F17A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1681F72-C96F-07E9-B67C-0726A5692B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027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5543767-D420-7447-874E-BC67E8268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51762F7-4367-9F59-4446-DCCBBD797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7C6A9EB-22F8-FB48-E802-C0F8E68F96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9719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650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1643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529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E3B7FE06-1671-38BC-B70D-ED0B5F606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9062974-9806-1430-A3C2-44BCF55F65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8CC95D8-AC5E-6F1D-A257-DB0042340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005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A3A7EB0-C261-C06D-BF39-81323EDAC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C7911C4-E5CA-8652-A96B-C14AAE94E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FE7C973-13A1-E034-6F23-72C71E3B0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532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474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0894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2DE10B1-D753-8E26-C746-8210384F9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861192E-E1E0-094C-AC89-60A9D83D51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65C9A7A-5096-D0EF-F05B-7A1DD9AE0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9877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AC4CBCB3-121F-AC11-D9C0-E63F3969B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0FE4F963-FCCC-E544-B9B6-66A0463E7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FA926BF4-29D1-3B60-4CB9-646F6951D7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4066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47911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A8E8941C-6542-D5C4-B43D-395A98C5FB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388B8B2-A27A-8036-39B8-6F813033F8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60A34CA-48D2-FC34-5F20-597208701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6275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1E5A534A-57CF-EB50-E1EC-A1A7E1FAB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AB83D4A-128A-E993-AE86-B75510BBC2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4652054-F923-8A9C-2144-BA75B4943D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936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6906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E2D15B8A-8B46-B13B-BA6B-91C08F4A1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F15EA9F-8850-1B85-F95D-B92C8C16B9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E8FA7BE8-B5F3-B1F6-8E39-46A5720BC1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0832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036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463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10EFCABE-911F-D99A-E12D-411E9988C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12AD39F6-F45B-017F-2188-61159669BE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A25C58BD-1EFF-26EB-1C40-1ACED879BB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300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D59F6BD-362F-7295-D0A3-F51BE1098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D2BC43A-F3CF-8287-E576-D6DAF7DF6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22B3B55-9AB7-1074-0854-E48654EB1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053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1322EC7F-181A-54CC-2655-B768D84A6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6BF1DE5-EE21-E75C-78CB-D8D175AAA8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372CB5C-0727-7D00-427F-1F98E0C459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1817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730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72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0774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84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7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05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33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thematical_obje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en.wikipedia.org/wiki/Order_theory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6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33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Creating Lags on Multiple Features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the sliding window method on multiple predictors can help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windows used can be different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29A60-1503-3A36-2A55-851FECB6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8" y="2937721"/>
            <a:ext cx="8897434" cy="1572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9F02CD-7AA3-84ED-C2F9-F78BC5AA8A06}"/>
              </a:ext>
            </a:extLst>
          </p:cNvPr>
          <p:cNvSpPr txBox="1"/>
          <p:nvPr/>
        </p:nvSpPr>
        <p:spPr>
          <a:xfrm>
            <a:off x="966536" y="45278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LAG 1 feature (window size = 1, horizon = 2)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5586A-5690-F9B8-26DA-0E4C94B3D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5" y="4853021"/>
            <a:ext cx="8897433" cy="17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9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478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RNN neurons contain a feedback loop to receive sequence inputs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neurons (units) can be rolled to account for a sequence.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EB7C8-3067-BD37-AB2F-0CF12B07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74" y="2824816"/>
            <a:ext cx="2908656" cy="3668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E115CA-2B27-750F-F6C1-3AEF4B7D0A06}"/>
                  </a:ext>
                </a:extLst>
              </p:cNvPr>
              <p:cNvSpPr txBox="1"/>
              <p:nvPr/>
            </p:nvSpPr>
            <p:spPr>
              <a:xfrm>
                <a:off x="1326157" y="3133165"/>
                <a:ext cx="3010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E115CA-2B27-750F-F6C1-3AEF4B7D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157" y="3133165"/>
                <a:ext cx="301044" cy="430887"/>
              </a:xfrm>
              <a:prstGeom prst="rect">
                <a:avLst/>
              </a:prstGeom>
              <a:blipFill>
                <a:blip r:embed="rId4"/>
                <a:stretch>
                  <a:fillRect l="-12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2D2E05-1E14-912F-92B1-4AD27D738C17}"/>
                  </a:ext>
                </a:extLst>
              </p:cNvPr>
              <p:cNvSpPr txBox="1"/>
              <p:nvPr/>
            </p:nvSpPr>
            <p:spPr>
              <a:xfrm>
                <a:off x="4771003" y="3133165"/>
                <a:ext cx="3059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2D2E05-1E14-912F-92B1-4AD27D738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003" y="3133165"/>
                <a:ext cx="305918" cy="430887"/>
              </a:xfrm>
              <a:prstGeom prst="rect">
                <a:avLst/>
              </a:prstGeom>
              <a:blipFill>
                <a:blip r:embed="rId5"/>
                <a:stretch>
                  <a:fillRect l="-20000" r="-24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783531-A5E3-B418-D624-F546FB07790C}"/>
                  </a:ext>
                </a:extLst>
              </p:cNvPr>
              <p:cNvSpPr txBox="1"/>
              <p:nvPr/>
            </p:nvSpPr>
            <p:spPr>
              <a:xfrm>
                <a:off x="968110" y="5319092"/>
                <a:ext cx="764632" cy="1146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783531-A5E3-B418-D624-F546FB07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10" y="5319092"/>
                <a:ext cx="764632" cy="1146532"/>
              </a:xfrm>
              <a:prstGeom prst="rect">
                <a:avLst/>
              </a:prstGeom>
              <a:blipFill>
                <a:blip r:embed="rId6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90CF7E-BB9F-6304-ADB0-75620DFCB7B4}"/>
                  </a:ext>
                </a:extLst>
              </p:cNvPr>
              <p:cNvSpPr txBox="1"/>
              <p:nvPr/>
            </p:nvSpPr>
            <p:spPr>
              <a:xfrm>
                <a:off x="4809416" y="5319092"/>
                <a:ext cx="751808" cy="125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90CF7E-BB9F-6304-ADB0-75620DFCB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416" y="5319092"/>
                <a:ext cx="751808" cy="1255665"/>
              </a:xfrm>
              <a:prstGeom prst="rect">
                <a:avLst/>
              </a:prstGeom>
              <a:blipFill>
                <a:blip r:embed="rId7"/>
                <a:stretch>
                  <a:fillRect t="-101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8D9EF1-3B8E-F6B4-80B9-F6C2E7690160}"/>
                  </a:ext>
                </a:extLst>
              </p:cNvPr>
              <p:cNvSpPr txBox="1"/>
              <p:nvPr/>
            </p:nvSpPr>
            <p:spPr>
              <a:xfrm>
                <a:off x="6796007" y="3086998"/>
                <a:ext cx="2908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8D9EF1-3B8E-F6B4-80B9-F6C2E7690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007" y="3086998"/>
                <a:ext cx="2908656" cy="523220"/>
              </a:xfrm>
              <a:prstGeom prst="rect">
                <a:avLst/>
              </a:prstGeom>
              <a:blipFill>
                <a:blip r:embed="rId8"/>
                <a:stretch>
                  <a:fillRect l="-1304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F1B21-8055-64FC-0574-CB7D6BE3013E}"/>
                  </a:ext>
                </a:extLst>
              </p:cNvPr>
              <p:cNvSpPr txBox="1"/>
              <p:nvPr/>
            </p:nvSpPr>
            <p:spPr>
              <a:xfrm>
                <a:off x="6796007" y="5630748"/>
                <a:ext cx="49412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F1B21-8055-64FC-0574-CB7D6BE3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007" y="5630748"/>
                <a:ext cx="4941291" cy="523220"/>
              </a:xfrm>
              <a:prstGeom prst="rect">
                <a:avLst/>
              </a:prstGeom>
              <a:blipFill>
                <a:blip r:embed="rId9"/>
                <a:stretch>
                  <a:fillRect l="-1026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08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08EEEE2-D4FE-F995-32C3-981752D41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A8372D3-9522-22F6-097E-4D737B2D7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D8F5D0F6-C7F0-5C23-E15C-8CB69D531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RNN neurons contain a feedback loop to receive sequence inputs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neurons (units) can be rolled to account for a sequence.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2906D-F67B-1D33-14A1-E8418FAE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98"/>
          <a:stretch/>
        </p:blipFill>
        <p:spPr>
          <a:xfrm rot="16200000">
            <a:off x="1433649" y="3689219"/>
            <a:ext cx="2908656" cy="19808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C44B32-3C7C-8F76-6CD4-668EEB6C0139}"/>
                  </a:ext>
                </a:extLst>
              </p:cNvPr>
              <p:cNvSpPr txBox="1"/>
              <p:nvPr/>
            </p:nvSpPr>
            <p:spPr>
              <a:xfrm>
                <a:off x="4697384" y="4375377"/>
                <a:ext cx="49412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C44B32-3C7C-8F76-6CD4-668EEB6C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84" y="4375377"/>
                <a:ext cx="4941291" cy="523220"/>
              </a:xfrm>
              <a:prstGeom prst="rect">
                <a:avLst/>
              </a:prstGeom>
              <a:blipFill>
                <a:blip r:embed="rId4"/>
                <a:stretch>
                  <a:fillRect l="-102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88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BE12D9C-1D6C-245F-28F2-9DBD7D033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123EDA1-1EEF-8D86-D0CE-884CCFB42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C756D53-03BD-6669-CC5F-445109E1E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RNN neurons contain a feedback loop to receive sequence inputs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neurons (units) can be rolled to account for a sequence.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B3321-0991-BB71-AEC5-26B610E1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8" y="3081474"/>
            <a:ext cx="9144000" cy="35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1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Sequence to Sequence (seq2seq)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4CAEE1-A272-229D-0EE9-2EADA786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4" y="2643744"/>
            <a:ext cx="7073905" cy="346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9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Sequence to Vector (seq2vec)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4A3F3E5-072C-4F19-A1DE-79EFFA41A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5567"/>
            <a:ext cx="7481977" cy="383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9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Vector to Sequence (vec2seq)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03C9A0A-D342-2861-89AD-A9F70FB67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92" y="2480006"/>
            <a:ext cx="7932401" cy="37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233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C7AA38E-E491-E64B-88A6-A27455282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56B71A9-0CF8-E40A-9E5E-8C7BCBB03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E74BE17-9AD7-AA15-5F43-EFC1189C4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Elman network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Tanh activation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92C3A-5612-A53D-E246-16D966D1E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48" b="51916"/>
          <a:stretch/>
        </p:blipFill>
        <p:spPr>
          <a:xfrm>
            <a:off x="745819" y="2797064"/>
            <a:ext cx="4322099" cy="2983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410DA-852E-B529-F7EE-16016A1A0BC4}"/>
              </a:ext>
            </a:extLst>
          </p:cNvPr>
          <p:cNvSpPr txBox="1"/>
          <p:nvPr/>
        </p:nvSpPr>
        <p:spPr>
          <a:xfrm>
            <a:off x="7777202" y="5675061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C29BD4-2AD0-7C2B-B451-A36135034824}"/>
              </a:ext>
            </a:extLst>
          </p:cNvPr>
          <p:cNvCxnSpPr>
            <a:cxnSpLocks/>
          </p:cNvCxnSpPr>
          <p:nvPr/>
        </p:nvCxnSpPr>
        <p:spPr>
          <a:xfrm flipH="1" flipV="1">
            <a:off x="4897821" y="3867807"/>
            <a:ext cx="2911365" cy="196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74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RNNs</a:t>
            </a:r>
            <a:endParaRPr dirty="0"/>
          </a:p>
        </p:txBody>
      </p:sp>
      <p:pic>
        <p:nvPicPr>
          <p:cNvPr id="2" name="Picture 2" descr="CS 230 - Recurrent Neural Networks Cheatsheet">
            <a:extLst>
              <a:ext uri="{FF2B5EF4-FFF2-40B4-BE49-F238E27FC236}">
                <a16:creationId xmlns:a16="http://schemas.microsoft.com/office/drawing/2014/main" id="{F5EAC193-6BA3-191E-FB6D-F7BE99EA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17" y="3916327"/>
            <a:ext cx="5193583" cy="259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BB8A15E-2A27-D7F4-A215-75948F452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9B2C9B3-AD8A-9B4D-B908-D2B8B8D2E5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Stacked RNN Architecture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6B6D6ED6-77CC-BE1D-143D-0797CC6F60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Stacked (deep) RNNs are composed of multiple RNNs stacked one above the other.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AEE2FC-9B69-4E95-559B-B8A51A79B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883" r="25688"/>
          <a:stretch/>
        </p:blipFill>
        <p:spPr bwMode="auto">
          <a:xfrm>
            <a:off x="1109272" y="3057993"/>
            <a:ext cx="3683494" cy="356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65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RNN Architecture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construct layers of RNN neurons (units)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also stack layers (need to return the sequences)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218" name="Picture 2" descr="Recurring Neural Networks: Understanding the Many Types">
            <a:extLst>
              <a:ext uri="{FF2B5EF4-FFF2-40B4-BE49-F238E27FC236}">
                <a16:creationId xmlns:a16="http://schemas.microsoft.com/office/drawing/2014/main" id="{D1383678-C93D-BF5A-ABA9-42356C2E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950233"/>
            <a:ext cx="4569452" cy="366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487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148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9813FED-8DF5-DDA4-9E69-97016C6E0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5C92758-48EA-9956-EFFD-3FF889B78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Bi-directional RNN Architecture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AEDD2E6-7D80-122C-B570-F4A6B9BFF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Composed of two RNNs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input sequence (RNN # 1) and opposite direction (RNN # 2)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5F0E7609-8C53-9704-CFCB-F1678F383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7233" r="22418"/>
          <a:stretch/>
        </p:blipFill>
        <p:spPr bwMode="auto">
          <a:xfrm>
            <a:off x="1096214" y="2784657"/>
            <a:ext cx="4345215" cy="370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43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1DB8368A-1AFA-024C-EED7-2A937C027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6673B61B-BF98-7DA1-D899-2821DF9FB1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183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CNN for Sequences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CNNs excel at capturing </a:t>
            </a:r>
            <a:r>
              <a:rPr lang="en-US" b="1" dirty="0"/>
              <a:t>local dependencies</a:t>
            </a:r>
            <a:r>
              <a:rPr lang="en-US" dirty="0"/>
              <a:t> (e.g., trends, peaks).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Effective in </a:t>
            </a:r>
            <a:r>
              <a:rPr lang="en-US" b="1" dirty="0"/>
              <a:t>repeating patterns</a:t>
            </a:r>
            <a:r>
              <a:rPr lang="en-US" dirty="0"/>
              <a:t> regardless of position in sequence.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Fewer parameters than RNNs; allows </a:t>
            </a:r>
            <a:r>
              <a:rPr lang="en-US" b="1" dirty="0"/>
              <a:t>parallel computation</a:t>
            </a:r>
            <a:r>
              <a:rPr lang="en-US" dirty="0"/>
              <a:t>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028" name="Picture 4" descr="How to use convolutional networks for time series classification?">
            <a:extLst>
              <a:ext uri="{FF2B5EF4-FFF2-40B4-BE49-F238E27FC236}">
                <a16:creationId xmlns:a16="http://schemas.microsoft.com/office/drawing/2014/main" id="{81BB906D-109D-1EBE-162B-5D52C58A6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6" b="23867"/>
          <a:stretch/>
        </p:blipFill>
        <p:spPr bwMode="auto">
          <a:xfrm>
            <a:off x="726694" y="3627620"/>
            <a:ext cx="8534400" cy="235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16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1061001-4A6A-BF8B-6C98-84F0AA614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F59FEBF-A27B-4CBD-76DA-9A0689425E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TimeSeriesGenerator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87731FB6-62FF-8394-8753-579C56CB02A8}"/>
              </a:ext>
            </a:extLst>
          </p:cNvPr>
          <p:cNvSpPr txBox="1">
            <a:spLocks/>
          </p:cNvSpPr>
          <p:nvPr/>
        </p:nvSpPr>
        <p:spPr>
          <a:xfrm>
            <a:off x="943131" y="1717468"/>
            <a:ext cx="11075633" cy="277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Converts raw time series into supervised learning </a:t>
            </a:r>
            <a:r>
              <a:rPr lang="en-US" b="1" dirty="0"/>
              <a:t>format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Efficient for memory use and model training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Supports </a:t>
            </a:r>
            <a:r>
              <a:rPr lang="en-US" b="1" dirty="0"/>
              <a:t>sliding window</a:t>
            </a:r>
            <a:r>
              <a:rPr lang="en-US" dirty="0"/>
              <a:t> logic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Font typeface="Arial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Font typeface="Arial"/>
              <a:buNone/>
            </a:pPr>
            <a:endParaRPr lang="en-US" dirty="0"/>
          </a:p>
          <a:p>
            <a:pPr marL="457200" lvl="1" indent="0">
              <a:buSzPts val="2800"/>
              <a:buFont typeface="Arial"/>
              <a:buNone/>
            </a:pPr>
            <a:endParaRPr lang="en-US"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2E66DF0-4325-9807-4798-A6ED0650E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06" y="3126829"/>
            <a:ext cx="8582408" cy="318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80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62D954E-B0EF-F403-5579-B67814274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4206F87-6EAB-4747-83CF-D2C90815CD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TimeSeriesGenerator</a:t>
            </a:r>
            <a:endParaRPr dirty="0"/>
          </a:p>
        </p:txBody>
      </p:sp>
      <p:pic>
        <p:nvPicPr>
          <p:cNvPr id="2050" name="Picture 2" descr="python - Creating a TimeseriesGenerator with multiple inputs - Stack  Overflow">
            <a:extLst>
              <a:ext uri="{FF2B5EF4-FFF2-40B4-BE49-F238E27FC236}">
                <a16:creationId xmlns:a16="http://schemas.microsoft.com/office/drawing/2014/main" id="{33557281-8EA8-38AD-B031-FA13E154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47" y="3025775"/>
            <a:ext cx="975360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6FFAB331-311F-422A-7BA9-BCBC78A4589D}"/>
              </a:ext>
            </a:extLst>
          </p:cNvPr>
          <p:cNvSpPr txBox="1">
            <a:spLocks/>
          </p:cNvSpPr>
          <p:nvPr/>
        </p:nvSpPr>
        <p:spPr>
          <a:xfrm>
            <a:off x="943131" y="171746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Converts raw time series into supervised learning </a:t>
            </a:r>
            <a:r>
              <a:rPr lang="en-US" b="1" dirty="0"/>
              <a:t>format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Efficient for memory use and model training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Supports </a:t>
            </a:r>
            <a:r>
              <a:rPr lang="en-US" b="1" dirty="0"/>
              <a:t>sliding window</a:t>
            </a:r>
            <a:r>
              <a:rPr lang="en-US" dirty="0"/>
              <a:t> logic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dirty="0"/>
          </a:p>
          <a:p>
            <a:pPr marL="0" indent="0">
              <a:spcBef>
                <a:spcPts val="0"/>
              </a:spcBef>
              <a:buSzPts val="2800"/>
              <a:buFont typeface="Arial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Font typeface="Arial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Font typeface="Arial"/>
              <a:buNone/>
            </a:pPr>
            <a:endParaRPr lang="en-US" dirty="0"/>
          </a:p>
          <a:p>
            <a:pPr marL="457200" lvl="1" indent="0">
              <a:buSzPts val="2800"/>
              <a:buFont typeface="Arial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61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Review: Convolutions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we have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a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resulting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   ×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45C66E06-9BEB-4641-CCB6-1B92BEC93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22222" r="16667" b="25432"/>
          <a:stretch/>
        </p:blipFill>
        <p:spPr bwMode="auto">
          <a:xfrm>
            <a:off x="1066800" y="3156177"/>
            <a:ext cx="6223000" cy="26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858689-C74F-962E-7F9A-27C8945E65D6}"/>
                  </a:ext>
                </a:extLst>
              </p:cNvPr>
              <p:cNvSpPr txBox="1"/>
              <p:nvPr/>
            </p:nvSpPr>
            <p:spPr>
              <a:xfrm>
                <a:off x="1485900" y="6002083"/>
                <a:ext cx="762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5×5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858689-C74F-962E-7F9A-27C8945E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6002083"/>
                <a:ext cx="762000" cy="584775"/>
              </a:xfrm>
              <a:prstGeom prst="rect">
                <a:avLst/>
              </a:prstGeom>
              <a:blipFill>
                <a:blip r:embed="rId5"/>
                <a:stretch>
                  <a:fillRect l="-6557" r="-1475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28FBA2-1B36-E58D-E795-C524146E7811}"/>
                  </a:ext>
                </a:extLst>
              </p:cNvPr>
              <p:cNvSpPr txBox="1"/>
              <p:nvPr/>
            </p:nvSpPr>
            <p:spPr>
              <a:xfrm>
                <a:off x="3962400" y="6006204"/>
                <a:ext cx="762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28FBA2-1B36-E58D-E795-C524146E7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6006204"/>
                <a:ext cx="762000" cy="584775"/>
              </a:xfrm>
              <a:prstGeom prst="rect">
                <a:avLst/>
              </a:prstGeom>
              <a:blipFill>
                <a:blip r:embed="rId6"/>
                <a:stretch>
                  <a:fillRect l="-6667" r="-31667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EAB889-CD7E-4E05-29FD-067B8D246D5D}"/>
                  </a:ext>
                </a:extLst>
              </p:cNvPr>
              <p:cNvSpPr txBox="1"/>
              <p:nvPr/>
            </p:nvSpPr>
            <p:spPr>
              <a:xfrm>
                <a:off x="5793770" y="5997066"/>
                <a:ext cx="47371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5−3+1 ×5−3+1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EAB889-CD7E-4E05-29FD-067B8D246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770" y="5997066"/>
                <a:ext cx="4737100" cy="584775"/>
              </a:xfrm>
              <a:prstGeom prst="rect">
                <a:avLst/>
              </a:prstGeom>
              <a:blipFill>
                <a:blip r:embed="rId7"/>
                <a:stretch>
                  <a:fillRect l="-1070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8016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622B1BF-C2D8-18EA-5798-7A5984F7C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A71E99B-7B7D-E533-C885-552FE01D27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Review: Convolutions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AB56D1E7-6851-98F1-D9CF-96BEEC2060B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we have a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a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resulting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   ×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AB56D1E7-6851-98F1-D9CF-96BEEC2060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 descr="Source image">
            <a:extLst>
              <a:ext uri="{FF2B5EF4-FFF2-40B4-BE49-F238E27FC236}">
                <a16:creationId xmlns:a16="http://schemas.microsoft.com/office/drawing/2014/main" id="{7830A10A-C89C-FE97-52A7-652B2B27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71" y="3134818"/>
            <a:ext cx="5554689" cy="312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61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Sequences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Enumerated collection of </a:t>
            </a:r>
            <a:r>
              <a:rPr lang="en-US" dirty="0">
                <a:hlinkClick r:id="rId3" tooltip="Mathematical obj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r>
              <a:rPr lang="en-US" dirty="0"/>
              <a:t> 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Repetitions in sequences are allowed and </a:t>
            </a:r>
            <a:r>
              <a:rPr lang="en-US" dirty="0">
                <a:hlinkClick r:id="rId4" tooltip="Order theo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order</a:t>
            </a:r>
            <a:r>
              <a:rPr lang="en-US" dirty="0"/>
              <a:t> matters.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Time series, speech rely on changes over a time interval 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2C50A-A252-1E49-09CC-522AD3AB3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804" b="40483"/>
          <a:stretch/>
        </p:blipFill>
        <p:spPr>
          <a:xfrm>
            <a:off x="0" y="3674861"/>
            <a:ext cx="6365539" cy="7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216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Review: Pooling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Pooling is also used to </a:t>
            </a:r>
            <a:r>
              <a:rPr lang="en-US" dirty="0" err="1"/>
              <a:t>downsample</a:t>
            </a:r>
            <a:r>
              <a:rPr lang="en-US" dirty="0"/>
              <a:t> the sequences.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Pooling filters keep the important parts of the sequence.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Max, Min and Average Pooling Filters are the most common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026" name="Picture 2" descr="Classification: Image Classification Cheatsheet | Codecademy">
            <a:extLst>
              <a:ext uri="{FF2B5EF4-FFF2-40B4-BE49-F238E27FC236}">
                <a16:creationId xmlns:a16="http://schemas.microsoft.com/office/drawing/2014/main" id="{43BAD71A-5D1A-ADF1-CC49-C10F11603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18213"/>
            <a:ext cx="5974054" cy="338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46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39100F44-4029-8022-7DB6-04DCF4F34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23774354-6D57-53C6-04BA-0FA61285325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1046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5D36403-06AA-FEA0-6D5D-843D3F01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7125F16-F62D-1D52-0922-B03A1D9719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Limitations of RNNs 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576F9499-35FF-682C-C735-255AF8648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Struggle with long-term dependencies due to vanishing gradients.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Attention (weights or scores for each hidden state)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Training can be slow and unstable.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Can be replaced by more advanced RNN-type architectures such as LSTMs and GRUs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DCA46-15CB-A340-62BE-8D75EFE2C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84" y="4028919"/>
            <a:ext cx="3175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24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F12F2E9-45F2-2238-8079-91C848BA7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915694CE-151D-63F1-DD86-DADB61A81F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Limitations of CNNs on Sequences 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D9ADF02-F08C-32CB-21BA-9481858338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Struggle to capture </a:t>
            </a:r>
            <a:r>
              <a:rPr lang="en-US" b="1" dirty="0"/>
              <a:t>long-range temporal dependencies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CNNs are </a:t>
            </a:r>
            <a:r>
              <a:rPr lang="en-US" b="1" dirty="0"/>
              <a:t>stateless</a:t>
            </a:r>
            <a:r>
              <a:rPr lang="en-US" dirty="0"/>
              <a:t> and don’t carry information across time steps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Dilations (stride [t, t+2, t+4] ) can help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Unlike RNNs/LSTMs, they </a:t>
            </a:r>
            <a:r>
              <a:rPr lang="en-US" b="1" dirty="0"/>
              <a:t>don’t “remember” past context</a:t>
            </a: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B1469-05F2-3315-071D-5484517F0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84" y="3789076"/>
            <a:ext cx="3175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5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Sequences Examples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Stock price, financial instruments, inventory predictions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4" descr="Time-Series Forecasting: Predicting Stock Prices Using Facebook's Prophet  Model | by Serafeim Loukas, PhD | Towards Data Science">
            <a:extLst>
              <a:ext uri="{FF2B5EF4-FFF2-40B4-BE49-F238E27FC236}">
                <a16:creationId xmlns:a16="http://schemas.microsoft.com/office/drawing/2014/main" id="{00720F47-71CB-FCFF-D563-942C3EF5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602444"/>
            <a:ext cx="6050951" cy="365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6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Sequences Examples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Natural language processing, LLMs 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6D700-46BA-DCA2-6FAD-CD005778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0" y="2588457"/>
            <a:ext cx="7055727" cy="38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Univariate vs Multivariate Sequences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may need to understand more than one sequence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BBF8A-71A1-B586-E795-C71DB4901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3074"/>
            <a:ext cx="7882330" cy="39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8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Feature Creation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use a window size (width, length, step) and horizon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method is called the “sliding window”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03557-5C23-1385-1513-95D82690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32" y="2919280"/>
            <a:ext cx="10711278" cy="1795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BA07F-09F1-4272-82B7-0ED2FA2CB6E5}"/>
              </a:ext>
            </a:extLst>
          </p:cNvPr>
          <p:cNvSpPr txBox="1"/>
          <p:nvPr/>
        </p:nvSpPr>
        <p:spPr>
          <a:xfrm>
            <a:off x="1030332" y="4916531"/>
            <a:ext cx="610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202124"/>
                </a:solidFill>
                <a:effectLst/>
                <a:latin typeface="Google Sans"/>
              </a:rPr>
              <a:t>window size = 7, horizon =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708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Feature Creation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a window size (input width) and horizon (label width)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method is called the sliding window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29A60-1503-3A36-2A55-851FECB6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8" y="2937721"/>
            <a:ext cx="8897434" cy="1572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EEC89-4165-B5C4-BE75-EF269511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4810832"/>
            <a:ext cx="8897434" cy="1761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9F02CD-7AA3-84ED-C2F9-F78BC5AA8A06}"/>
              </a:ext>
            </a:extLst>
          </p:cNvPr>
          <p:cNvSpPr txBox="1"/>
          <p:nvPr/>
        </p:nvSpPr>
        <p:spPr>
          <a:xfrm>
            <a:off x="966536" y="45278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LAG 1 feature (window size = 1, horizon =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7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Feature Creation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a window size (input width) and horizon (label width)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method is called the sliding window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29A60-1503-3A36-2A55-851FECB6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8" y="2937721"/>
            <a:ext cx="8897434" cy="1572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9F02CD-7AA3-84ED-C2F9-F78BC5AA8A06}"/>
              </a:ext>
            </a:extLst>
          </p:cNvPr>
          <p:cNvSpPr txBox="1"/>
          <p:nvPr/>
        </p:nvSpPr>
        <p:spPr>
          <a:xfrm>
            <a:off x="966536" y="45278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LAG 1 feature (window size = 1, horizon = 2)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5586A-5690-F9B8-26DA-0E4C94B3D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5" y="4853021"/>
            <a:ext cx="8897433" cy="17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53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27587</TotalTime>
  <Words>1105</Words>
  <Application>Microsoft Macintosh PowerPoint</Application>
  <PresentationFormat>Widescreen</PresentationFormat>
  <Paragraphs>372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Cambria Math</vt:lpstr>
      <vt:lpstr>Wingdings</vt:lpstr>
      <vt:lpstr>Lato</vt:lpstr>
      <vt:lpstr>Roboto Slab</vt:lpstr>
      <vt:lpstr>Lato Light</vt:lpstr>
      <vt:lpstr>Google Sans</vt:lpstr>
      <vt:lpstr>Arial</vt:lpstr>
      <vt:lpstr>Office Theme</vt:lpstr>
      <vt:lpstr>Module 6</vt:lpstr>
      <vt:lpstr>DL: RNNs</vt:lpstr>
      <vt:lpstr>Sequences</vt:lpstr>
      <vt:lpstr>Sequences Examples</vt:lpstr>
      <vt:lpstr>Sequences Examples</vt:lpstr>
      <vt:lpstr>Univariate vs Multivariate Sequences</vt:lpstr>
      <vt:lpstr>Feature Creation</vt:lpstr>
      <vt:lpstr>Feature Creation</vt:lpstr>
      <vt:lpstr>Feature Creation</vt:lpstr>
      <vt:lpstr>Python</vt:lpstr>
      <vt:lpstr>Creating Lags on Multiple Features</vt:lpstr>
      <vt:lpstr>Python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Stacked RNN Architecture</vt:lpstr>
      <vt:lpstr>RNN Architecture</vt:lpstr>
      <vt:lpstr>Python</vt:lpstr>
      <vt:lpstr>Bi-directional RNN Architecture</vt:lpstr>
      <vt:lpstr>Python</vt:lpstr>
      <vt:lpstr>CNN for Sequences</vt:lpstr>
      <vt:lpstr>TimeSeriesGenerator</vt:lpstr>
      <vt:lpstr>TimeSeriesGenerator</vt:lpstr>
      <vt:lpstr>Review: Convolutions</vt:lpstr>
      <vt:lpstr>Review: Convolutions</vt:lpstr>
      <vt:lpstr>Review: Pooling</vt:lpstr>
      <vt:lpstr>Python</vt:lpstr>
      <vt:lpstr>Limitations of RNNs </vt:lpstr>
      <vt:lpstr>Limitations of CNNs on Sequences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201</cp:revision>
  <dcterms:modified xsi:type="dcterms:W3CDTF">2025-04-23T17:05:38Z</dcterms:modified>
</cp:coreProperties>
</file>